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8"/>
  </p:notesMasterIdLst>
  <p:sldIdLst>
    <p:sldId id="256" r:id="rId2"/>
    <p:sldId id="257" r:id="rId3"/>
    <p:sldId id="259" r:id="rId4"/>
    <p:sldId id="258" r:id="rId5"/>
    <p:sldId id="260" r:id="rId6"/>
    <p:sldId id="261"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104" y="-96"/>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FAE4EB-794C-4606-A70F-1A2673450AD7}" type="datetimeFigureOut">
              <a:rPr lang="en-US" smtClean="0"/>
              <a:pPr/>
              <a:t>11/1/2012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BEE734-7A82-49A2-9344-3E5644B521C4}" type="slidenum">
              <a:rPr lang="en-US" smtClean="0"/>
              <a:pPr/>
              <a:t>‹#›</a:t>
            </a:fld>
            <a:endParaRPr lang="en-US"/>
          </a:p>
        </p:txBody>
      </p:sp>
    </p:spTree>
    <p:extLst>
      <p:ext uri="{BB962C8B-B14F-4D97-AF65-F5344CB8AC3E}">
        <p14:creationId xmlns:p14="http://schemas.microsoft.com/office/powerpoint/2010/main" xmlns="" val="26901400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FC2B000B-12D8-42C7-884C-EE2801826C8F}" type="datetime1">
              <a:rPr lang="en-US" smtClean="0"/>
              <a:pPr/>
              <a:t>11/1/2012</a:t>
            </a:fld>
            <a:endParaRPr lang="en-US"/>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3CF71CF1-112A-44E3-9B69-07EDC6A9C0B1}" type="slidenum">
              <a:rPr lang="en-US" smtClean="0"/>
              <a:pPr/>
              <a:t>‹#›</a:t>
            </a:fld>
            <a:endParaRPr lang="en-US"/>
          </a:p>
        </p:txBody>
      </p:sp>
      <p:sp>
        <p:nvSpPr>
          <p:cNvPr id="12" name="Footer Placeholder 11"/>
          <p:cNvSpPr>
            <a:spLocks noGrp="1"/>
          </p:cNvSpPr>
          <p:nvPr>
            <p:ph type="ftr" sz="quarter" idx="12"/>
          </p:nvPr>
        </p:nvSpPr>
        <p:spPr/>
        <p:txBody>
          <a:bodyPr/>
          <a:lstStyle>
            <a:lvl1pPr>
              <a:defRPr>
                <a:solidFill>
                  <a:schemeClr val="bg2"/>
                </a:solidFill>
              </a:defRPr>
            </a:lvl1pPr>
          </a:lstStyle>
          <a:p>
            <a:r>
              <a:rPr lang="en-US" smtClean="0"/>
              <a:t>Jensen 2012</a:t>
            </a:r>
            <a:endParaRPr lang="en-US"/>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5CB6832-2F83-4852-B321-85A8716509E0}" type="datetime1">
              <a:rPr lang="en-US" smtClean="0"/>
              <a:pPr/>
              <a:t>11/1/2012</a:t>
            </a:fld>
            <a:endParaRPr lang="en-US"/>
          </a:p>
        </p:txBody>
      </p:sp>
      <p:sp>
        <p:nvSpPr>
          <p:cNvPr id="5" name="Footer Placeholder 4"/>
          <p:cNvSpPr>
            <a:spLocks noGrp="1"/>
          </p:cNvSpPr>
          <p:nvPr>
            <p:ph type="ftr" sz="quarter" idx="11"/>
          </p:nvPr>
        </p:nvSpPr>
        <p:spPr/>
        <p:txBody>
          <a:bodyPr/>
          <a:lstStyle/>
          <a:p>
            <a:r>
              <a:rPr lang="en-US" smtClean="0"/>
              <a:t>Jensen 2012</a:t>
            </a:r>
            <a:endParaRPr lang="en-US"/>
          </a:p>
        </p:txBody>
      </p:sp>
      <p:sp>
        <p:nvSpPr>
          <p:cNvPr id="6" name="Slide Number Placeholder 5"/>
          <p:cNvSpPr>
            <a:spLocks noGrp="1"/>
          </p:cNvSpPr>
          <p:nvPr>
            <p:ph type="sldNum" sz="quarter" idx="12"/>
          </p:nvPr>
        </p:nvSpPr>
        <p:spPr/>
        <p:txBody>
          <a:bodyPr/>
          <a:lstStyle/>
          <a:p>
            <a:fld id="{3CF71CF1-112A-44E3-9B69-07EDC6A9C0B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AD68C9B-5BDD-49C4-BD43-5AC682A90C79}" type="datetime1">
              <a:rPr lang="en-US" smtClean="0"/>
              <a:pPr/>
              <a:t>11/1/2012</a:t>
            </a:fld>
            <a:endParaRPr lang="en-US"/>
          </a:p>
        </p:txBody>
      </p:sp>
      <p:sp>
        <p:nvSpPr>
          <p:cNvPr id="5" name="Footer Placeholder 4"/>
          <p:cNvSpPr>
            <a:spLocks noGrp="1"/>
          </p:cNvSpPr>
          <p:nvPr>
            <p:ph type="ftr" sz="quarter" idx="11"/>
          </p:nvPr>
        </p:nvSpPr>
        <p:spPr/>
        <p:txBody>
          <a:bodyPr/>
          <a:lstStyle/>
          <a:p>
            <a:r>
              <a:rPr lang="en-US" smtClean="0"/>
              <a:t>Jensen 2012</a:t>
            </a:r>
            <a:endParaRPr lang="en-US"/>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3CF71CF1-112A-44E3-9B69-07EDC6A9C0B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1B26A05-10D4-4EAE-B78C-89B86E076667}" type="datetime1">
              <a:rPr lang="en-US" smtClean="0"/>
              <a:pPr/>
              <a:t>11/1/2012</a:t>
            </a:fld>
            <a:endParaRPr lang="en-US"/>
          </a:p>
        </p:txBody>
      </p:sp>
      <p:sp>
        <p:nvSpPr>
          <p:cNvPr id="5" name="Footer Placeholder 4"/>
          <p:cNvSpPr>
            <a:spLocks noGrp="1"/>
          </p:cNvSpPr>
          <p:nvPr>
            <p:ph type="ftr" sz="quarter" idx="11"/>
          </p:nvPr>
        </p:nvSpPr>
        <p:spPr/>
        <p:txBody>
          <a:bodyPr/>
          <a:lstStyle/>
          <a:p>
            <a:r>
              <a:rPr lang="en-US" smtClean="0"/>
              <a:t>Jensen 2012</a:t>
            </a:r>
            <a:endParaRPr lang="en-US"/>
          </a:p>
        </p:txBody>
      </p:sp>
      <p:sp>
        <p:nvSpPr>
          <p:cNvPr id="6" name="Slide Number Placeholder 5"/>
          <p:cNvSpPr>
            <a:spLocks noGrp="1"/>
          </p:cNvSpPr>
          <p:nvPr>
            <p:ph type="sldNum" sz="quarter" idx="12"/>
          </p:nvPr>
        </p:nvSpPr>
        <p:spPr/>
        <p:txBody>
          <a:bodyPr/>
          <a:lstStyle/>
          <a:p>
            <a:fld id="{3CF71CF1-112A-44E3-9B69-07EDC6A9C0B1}" type="slidenum">
              <a:rPr lang="en-US" smtClean="0"/>
              <a:pPr/>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9" name="Date Placeholder 8"/>
          <p:cNvSpPr>
            <a:spLocks noGrp="1"/>
          </p:cNvSpPr>
          <p:nvPr>
            <p:ph type="dt" sz="half" idx="10"/>
          </p:nvPr>
        </p:nvSpPr>
        <p:spPr/>
        <p:txBody>
          <a:bodyPr/>
          <a:lstStyle>
            <a:lvl1pPr>
              <a:defRPr>
                <a:solidFill>
                  <a:srgbClr val="FFFFFF"/>
                </a:solidFill>
              </a:defRPr>
            </a:lvl1pPr>
          </a:lstStyle>
          <a:p>
            <a:fld id="{4CA2A528-F2A8-4AC2-9B75-29D177EEAF64}" type="datetime1">
              <a:rPr lang="en-US" smtClean="0"/>
              <a:pPr/>
              <a:t>11/1/2012</a:t>
            </a:fld>
            <a:endParaRPr lang="en-US"/>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3CF71CF1-112A-44E3-9B69-07EDC6A9C0B1}" type="slidenum">
              <a:rPr lang="en-US" smtClean="0"/>
              <a:pPr/>
              <a:t>‹#›</a:t>
            </a:fld>
            <a:endParaRPr lang="en-US"/>
          </a:p>
        </p:txBody>
      </p:sp>
      <p:sp>
        <p:nvSpPr>
          <p:cNvPr id="11" name="Footer Placeholder 10"/>
          <p:cNvSpPr>
            <a:spLocks noGrp="1"/>
          </p:cNvSpPr>
          <p:nvPr>
            <p:ph type="ftr" sz="quarter" idx="12"/>
          </p:nvPr>
        </p:nvSpPr>
        <p:spPr/>
        <p:txBody>
          <a:bodyPr/>
          <a:lstStyle>
            <a:lvl1pPr>
              <a:defRPr>
                <a:solidFill>
                  <a:srgbClr val="FFFFFF"/>
                </a:solidFill>
              </a:defRPr>
            </a:lvl1pPr>
          </a:lstStyle>
          <a:p>
            <a:r>
              <a:rPr lang="en-US" smtClean="0"/>
              <a:t>Jensen 2012</a:t>
            </a:r>
            <a:endParaRPr lang="en-US"/>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81911B5-4CF0-4555-8B92-39F7CA218444}" type="datetime1">
              <a:rPr lang="en-US" smtClean="0"/>
              <a:pPr/>
              <a:t>11/1/2012</a:t>
            </a:fld>
            <a:endParaRPr lang="en-US"/>
          </a:p>
        </p:txBody>
      </p:sp>
      <p:sp>
        <p:nvSpPr>
          <p:cNvPr id="6" name="Footer Placeholder 5"/>
          <p:cNvSpPr>
            <a:spLocks noGrp="1"/>
          </p:cNvSpPr>
          <p:nvPr>
            <p:ph type="ftr" sz="quarter" idx="11"/>
          </p:nvPr>
        </p:nvSpPr>
        <p:spPr/>
        <p:txBody>
          <a:bodyPr/>
          <a:lstStyle/>
          <a:p>
            <a:r>
              <a:rPr lang="en-US" smtClean="0"/>
              <a:t>Jensen 2012</a:t>
            </a:r>
            <a:endParaRPr lang="en-US"/>
          </a:p>
        </p:txBody>
      </p:sp>
      <p:sp>
        <p:nvSpPr>
          <p:cNvPr id="7" name="Slide Number Placeholder 6"/>
          <p:cNvSpPr>
            <a:spLocks noGrp="1"/>
          </p:cNvSpPr>
          <p:nvPr>
            <p:ph type="sldNum" sz="quarter" idx="12"/>
          </p:nvPr>
        </p:nvSpPr>
        <p:spPr/>
        <p:txBody>
          <a:bodyPr/>
          <a:lstStyle/>
          <a:p>
            <a:fld id="{3CF71CF1-112A-44E3-9B69-07EDC6A9C0B1}"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6B2203D-7684-431D-B927-9B97F4E033CD}" type="datetime1">
              <a:rPr lang="en-US" smtClean="0"/>
              <a:pPr/>
              <a:t>11/1/2012</a:t>
            </a:fld>
            <a:endParaRPr lang="en-US"/>
          </a:p>
        </p:txBody>
      </p:sp>
      <p:sp>
        <p:nvSpPr>
          <p:cNvPr id="8" name="Footer Placeholder 7"/>
          <p:cNvSpPr>
            <a:spLocks noGrp="1"/>
          </p:cNvSpPr>
          <p:nvPr>
            <p:ph type="ftr" sz="quarter" idx="11"/>
          </p:nvPr>
        </p:nvSpPr>
        <p:spPr/>
        <p:txBody>
          <a:bodyPr/>
          <a:lstStyle/>
          <a:p>
            <a:r>
              <a:rPr lang="en-US" smtClean="0"/>
              <a:t>Jensen 2012</a:t>
            </a:r>
            <a:endParaRPr lang="en-US"/>
          </a:p>
        </p:txBody>
      </p:sp>
      <p:sp>
        <p:nvSpPr>
          <p:cNvPr id="9" name="Slide Number Placeholder 8"/>
          <p:cNvSpPr>
            <a:spLocks noGrp="1"/>
          </p:cNvSpPr>
          <p:nvPr>
            <p:ph type="sldNum" sz="quarter" idx="12"/>
          </p:nvPr>
        </p:nvSpPr>
        <p:spPr/>
        <p:txBody>
          <a:bodyPr/>
          <a:lstStyle/>
          <a:p>
            <a:fld id="{3CF71CF1-112A-44E3-9B69-07EDC6A9C0B1}"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C3ADD9E4-BDB8-4554-9511-D483795F713E}" type="datetime1">
              <a:rPr lang="en-US" smtClean="0"/>
              <a:pPr/>
              <a:t>11/1/2012</a:t>
            </a:fld>
            <a:endParaRPr lang="en-US"/>
          </a:p>
        </p:txBody>
      </p:sp>
      <p:sp>
        <p:nvSpPr>
          <p:cNvPr id="4" name="Footer Placeholder 3"/>
          <p:cNvSpPr>
            <a:spLocks noGrp="1"/>
          </p:cNvSpPr>
          <p:nvPr>
            <p:ph type="ftr" sz="quarter" idx="11"/>
          </p:nvPr>
        </p:nvSpPr>
        <p:spPr/>
        <p:txBody>
          <a:bodyPr/>
          <a:lstStyle/>
          <a:p>
            <a:r>
              <a:rPr lang="en-US" smtClean="0"/>
              <a:t>Jensen 2012</a:t>
            </a:r>
            <a:endParaRPr lang="en-US"/>
          </a:p>
        </p:txBody>
      </p:sp>
      <p:sp>
        <p:nvSpPr>
          <p:cNvPr id="5" name="Slide Number Placeholder 4"/>
          <p:cNvSpPr>
            <a:spLocks noGrp="1"/>
          </p:cNvSpPr>
          <p:nvPr>
            <p:ph type="sldNum" sz="quarter" idx="12"/>
          </p:nvPr>
        </p:nvSpPr>
        <p:spPr/>
        <p:txBody>
          <a:bodyPr/>
          <a:lstStyle/>
          <a:p>
            <a:fld id="{3CF71CF1-112A-44E3-9B69-07EDC6A9C0B1}" type="slidenum">
              <a:rPr lang="en-US" smtClean="0"/>
              <a:pPr/>
              <a:t>‹#›</a:t>
            </a:fld>
            <a:endParaRPr lang="en-US"/>
          </a:p>
        </p:txBody>
      </p:sp>
      <p:sp>
        <p:nvSpPr>
          <p:cNvPr id="6" name="Title 5"/>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7D08CEBF-7B91-45B6-A056-CAEA0EFF1C8D}" type="datetime1">
              <a:rPr lang="en-US" smtClean="0"/>
              <a:pPr/>
              <a:t>11/1/2012</a:t>
            </a:fld>
            <a:endParaRPr lang="en-US"/>
          </a:p>
        </p:txBody>
      </p:sp>
      <p:sp>
        <p:nvSpPr>
          <p:cNvPr id="3" name="Footer Placeholder 2"/>
          <p:cNvSpPr>
            <a:spLocks noGrp="1"/>
          </p:cNvSpPr>
          <p:nvPr>
            <p:ph type="ftr" sz="quarter" idx="11"/>
          </p:nvPr>
        </p:nvSpPr>
        <p:spPr/>
        <p:txBody>
          <a:bodyPr/>
          <a:lstStyle/>
          <a:p>
            <a:r>
              <a:rPr lang="en-US" smtClean="0"/>
              <a:t>Jensen 2012</a:t>
            </a:r>
            <a:endParaRPr lang="en-US"/>
          </a:p>
        </p:txBody>
      </p:sp>
      <p:sp>
        <p:nvSpPr>
          <p:cNvPr id="4" name="Slide Number Placeholder 3"/>
          <p:cNvSpPr>
            <a:spLocks noGrp="1"/>
          </p:cNvSpPr>
          <p:nvPr>
            <p:ph type="sldNum" sz="quarter" idx="12"/>
          </p:nvPr>
        </p:nvSpPr>
        <p:spPr/>
        <p:txBody>
          <a:bodyPr/>
          <a:lstStyle/>
          <a:p>
            <a:fld id="{3CF71CF1-112A-44E3-9B69-07EDC6A9C0B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47039FD-B5FE-4285-97DA-B93A086CC2EA}" type="datetime1">
              <a:rPr lang="en-US" smtClean="0"/>
              <a:pPr/>
              <a:t>11/1/2012</a:t>
            </a:fld>
            <a:endParaRPr lang="en-US"/>
          </a:p>
        </p:txBody>
      </p:sp>
      <p:sp>
        <p:nvSpPr>
          <p:cNvPr id="6" name="Footer Placeholder 5"/>
          <p:cNvSpPr>
            <a:spLocks noGrp="1"/>
          </p:cNvSpPr>
          <p:nvPr>
            <p:ph type="ftr" sz="quarter" idx="11"/>
          </p:nvPr>
        </p:nvSpPr>
        <p:spPr/>
        <p:txBody>
          <a:bodyPr/>
          <a:lstStyle/>
          <a:p>
            <a:r>
              <a:rPr lang="en-US" smtClean="0"/>
              <a:t>Jensen 2012</a:t>
            </a:r>
            <a:endParaRPr lang="en-US"/>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3CF71CF1-112A-44E3-9B69-07EDC6A9C0B1}" type="slidenum">
              <a:rPr lang="en-US" smtClean="0"/>
              <a:pPr/>
              <a:t>‹#›</a:t>
            </a:fld>
            <a:endParaRPr lang="en-US"/>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en-US" smtClean="0"/>
              <a:t>Click to edit Master title style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745E0E-B9EF-4ECF-BE82-3E5F5E421CD3}" type="datetime1">
              <a:rPr lang="en-US" smtClean="0"/>
              <a:pPr/>
              <a:t>11/1/2012</a:t>
            </a:fld>
            <a:endParaRPr lang="en-US"/>
          </a:p>
        </p:txBody>
      </p:sp>
      <p:sp>
        <p:nvSpPr>
          <p:cNvPr id="6" name="Footer Placeholder 5"/>
          <p:cNvSpPr>
            <a:spLocks noGrp="1"/>
          </p:cNvSpPr>
          <p:nvPr>
            <p:ph type="ftr" sz="quarter" idx="11"/>
          </p:nvPr>
        </p:nvSpPr>
        <p:spPr/>
        <p:txBody>
          <a:bodyPr/>
          <a:lstStyle/>
          <a:p>
            <a:r>
              <a:rPr lang="en-US" smtClean="0"/>
              <a:t>Jensen 2012</a:t>
            </a:r>
            <a:endParaRPr lang="en-US"/>
          </a:p>
        </p:txBody>
      </p:sp>
      <p:sp>
        <p:nvSpPr>
          <p:cNvPr id="7" name="Slide Number Placeholder 6"/>
          <p:cNvSpPr>
            <a:spLocks noGrp="1"/>
          </p:cNvSpPr>
          <p:nvPr>
            <p:ph type="sldNum" sz="quarter" idx="12"/>
          </p:nvPr>
        </p:nvSpPr>
        <p:spPr/>
        <p:txBody>
          <a:bodyPr/>
          <a:lstStyle/>
          <a:p>
            <a:fld id="{3CF71CF1-112A-44E3-9B69-07EDC6A9C0B1}" type="slidenum">
              <a:rPr lang="en-US" smtClean="0"/>
              <a:pPr/>
              <a:t>‹#›</a:t>
            </a:fld>
            <a:endParaRPr lang="en-US"/>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en-US" smtClean="0"/>
              <a:t>Click to edit Master 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91112F65-451F-401A-B2A9-9DDD9BBEC8A6}" type="datetime1">
              <a:rPr lang="en-US" smtClean="0"/>
              <a:pPr/>
              <a:t>11/1/2012</a:t>
            </a:fld>
            <a:endParaRPr lang="en-US"/>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r>
              <a:rPr lang="en-US" smtClean="0"/>
              <a:t>Jensen 2012</a:t>
            </a:r>
            <a:endParaRPr lang="en-US"/>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3CF71CF1-112A-44E3-9B69-07EDC6A9C0B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dt="0"/>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youtu.be/9iWvNNeftl8"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October 29, 2012</a:t>
            </a:r>
            <a:endParaRPr lang="en-US" dirty="0"/>
          </a:p>
        </p:txBody>
      </p:sp>
      <p:sp>
        <p:nvSpPr>
          <p:cNvPr id="2" name="Title 1"/>
          <p:cNvSpPr>
            <a:spLocks noGrp="1"/>
          </p:cNvSpPr>
          <p:nvPr>
            <p:ph type="title"/>
          </p:nvPr>
        </p:nvSpPr>
        <p:spPr/>
        <p:txBody>
          <a:bodyPr/>
          <a:lstStyle/>
          <a:p>
            <a:r>
              <a:rPr lang="en-US" dirty="0" smtClean="0"/>
              <a:t>Parent Involvement and </a:t>
            </a:r>
            <a:r>
              <a:rPr lang="en-US" dirty="0" err="1" smtClean="0"/>
              <a:t>RtI</a:t>
            </a:r>
            <a:endParaRPr lang="en-US" dirty="0"/>
          </a:p>
        </p:txBody>
      </p:sp>
      <p:sp>
        <p:nvSpPr>
          <p:cNvPr id="5" name="Rectangle 4"/>
          <p:cNvSpPr/>
          <p:nvPr/>
        </p:nvSpPr>
        <p:spPr>
          <a:xfrm>
            <a:off x="4093193" y="6096000"/>
            <a:ext cx="2106089" cy="369332"/>
          </a:xfrm>
          <a:prstGeom prst="rect">
            <a:avLst/>
          </a:prstGeom>
        </p:spPr>
        <p:txBody>
          <a:bodyPr wrap="none">
            <a:spAutoFit/>
          </a:bodyPr>
          <a:lstStyle/>
          <a:p>
            <a:r>
              <a:rPr lang="en-US" dirty="0"/>
              <a:t>http</a:t>
            </a:r>
            <a:r>
              <a:rPr lang="en-US" dirty="0" smtClean="0"/>
              <a:t>://</a:t>
            </a:r>
            <a:r>
              <a:rPr lang="en-US" dirty="0" smtClean="0">
                <a:hlinkClick r:id="rId2"/>
              </a:rPr>
              <a:t>partnerships</a:t>
            </a:r>
            <a:endParaRPr lang="en-US" dirty="0"/>
          </a:p>
        </p:txBody>
      </p:sp>
      <p:sp>
        <p:nvSpPr>
          <p:cNvPr id="4" name="Footer Placeholder 3"/>
          <p:cNvSpPr>
            <a:spLocks noGrp="1"/>
          </p:cNvSpPr>
          <p:nvPr>
            <p:ph type="ftr" sz="quarter" idx="12"/>
          </p:nvPr>
        </p:nvSpPr>
        <p:spPr/>
        <p:txBody>
          <a:bodyPr/>
          <a:lstStyle/>
          <a:p>
            <a:r>
              <a:rPr lang="en-US" smtClean="0"/>
              <a:t>Jensen 2012</a:t>
            </a:r>
            <a:endParaRPr lang="en-US"/>
          </a:p>
        </p:txBody>
      </p:sp>
    </p:spTree>
    <p:extLst>
      <p:ext uri="{BB962C8B-B14F-4D97-AF65-F5344CB8AC3E}">
        <p14:creationId xmlns:p14="http://schemas.microsoft.com/office/powerpoint/2010/main" xmlns="" val="31109994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As a parent or guardian, you understand the important role you play in your child’s education. </a:t>
            </a:r>
            <a:r>
              <a:rPr lang="en-US" b="1" dirty="0" smtClean="0">
                <a:solidFill>
                  <a:srgbClr val="FF0000"/>
                </a:solidFill>
              </a:rPr>
              <a:t>Evidence</a:t>
            </a:r>
            <a:r>
              <a:rPr lang="en-US" dirty="0" smtClean="0"/>
              <a:t> shows that, when parents and </a:t>
            </a:r>
            <a:r>
              <a:rPr lang="en-US" b="1" dirty="0" smtClean="0">
                <a:solidFill>
                  <a:srgbClr val="FF0000"/>
                </a:solidFill>
              </a:rPr>
              <a:t>family members </a:t>
            </a:r>
            <a:r>
              <a:rPr lang="en-US" dirty="0" smtClean="0"/>
              <a:t>are </a:t>
            </a:r>
            <a:r>
              <a:rPr lang="en-US" b="1" dirty="0" smtClean="0">
                <a:solidFill>
                  <a:srgbClr val="FF0000"/>
                </a:solidFill>
              </a:rPr>
              <a:t>involved</a:t>
            </a:r>
            <a:r>
              <a:rPr lang="en-US" dirty="0" smtClean="0"/>
              <a:t> in a child’s education, the </a:t>
            </a:r>
            <a:r>
              <a:rPr lang="en-US" b="1" dirty="0" smtClean="0">
                <a:solidFill>
                  <a:srgbClr val="FF0000"/>
                </a:solidFill>
              </a:rPr>
              <a:t>outcome</a:t>
            </a:r>
            <a:r>
              <a:rPr lang="en-US" dirty="0" smtClean="0"/>
              <a:t> is </a:t>
            </a:r>
            <a:r>
              <a:rPr lang="en-US" b="1" dirty="0" smtClean="0">
                <a:solidFill>
                  <a:srgbClr val="FF0000"/>
                </a:solidFill>
              </a:rPr>
              <a:t>positive</a:t>
            </a:r>
            <a:r>
              <a:rPr lang="en-US" dirty="0" smtClean="0"/>
              <a:t>: </a:t>
            </a:r>
            <a:r>
              <a:rPr lang="en-US" dirty="0" smtClean="0">
                <a:solidFill>
                  <a:srgbClr val="FF0000"/>
                </a:solidFill>
              </a:rPr>
              <a:t>Higher test scores, increased attendance, better behavior and social skills, higher rate of graduation and increased drive to pursue post-secondary education. </a:t>
            </a:r>
            <a:endParaRPr lang="en-US" dirty="0">
              <a:solidFill>
                <a:srgbClr val="FF0000"/>
              </a:solidFill>
            </a:endParaRPr>
          </a:p>
        </p:txBody>
      </p:sp>
      <p:sp>
        <p:nvSpPr>
          <p:cNvPr id="2" name="Title 1"/>
          <p:cNvSpPr>
            <a:spLocks noGrp="1"/>
          </p:cNvSpPr>
          <p:nvPr>
            <p:ph type="title"/>
          </p:nvPr>
        </p:nvSpPr>
        <p:spPr/>
        <p:txBody>
          <a:bodyPr/>
          <a:lstStyle/>
          <a:p>
            <a:r>
              <a:rPr lang="en-US" dirty="0" smtClean="0"/>
              <a:t>WHY?</a:t>
            </a:r>
            <a:endParaRPr lang="en-US" dirty="0"/>
          </a:p>
        </p:txBody>
      </p:sp>
      <p:sp>
        <p:nvSpPr>
          <p:cNvPr id="4" name="Footer Placeholder 3"/>
          <p:cNvSpPr>
            <a:spLocks noGrp="1"/>
          </p:cNvSpPr>
          <p:nvPr>
            <p:ph type="ftr" sz="quarter" idx="11"/>
          </p:nvPr>
        </p:nvSpPr>
        <p:spPr/>
        <p:txBody>
          <a:bodyPr/>
          <a:lstStyle/>
          <a:p>
            <a:r>
              <a:rPr lang="en-US" smtClean="0"/>
              <a:t>Jensen 2012</a:t>
            </a:r>
            <a:endParaRPr lang="en-US"/>
          </a:p>
        </p:txBody>
      </p:sp>
    </p:spTree>
    <p:extLst>
      <p:ext uri="{BB962C8B-B14F-4D97-AF65-F5344CB8AC3E}">
        <p14:creationId xmlns:p14="http://schemas.microsoft.com/office/powerpoint/2010/main" xmlns="" val="27232744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0"/>
            <a:ext cx="8331692" cy="5333999"/>
          </a:xfrm>
        </p:spPr>
        <p:txBody>
          <a:bodyPr>
            <a:noAutofit/>
          </a:bodyPr>
          <a:lstStyle/>
          <a:p>
            <a:r>
              <a:rPr lang="en-US" sz="1500" dirty="0"/>
              <a:t>Wisconsin’s </a:t>
            </a:r>
            <a:r>
              <a:rPr lang="en-US" sz="1500" dirty="0" err="1"/>
              <a:t>RtI</a:t>
            </a:r>
            <a:r>
              <a:rPr lang="en-US" sz="1500" dirty="0"/>
              <a:t> program is built on the foundation of national </a:t>
            </a:r>
            <a:r>
              <a:rPr lang="en-US" sz="1500" dirty="0" err="1"/>
              <a:t>RtI</a:t>
            </a:r>
            <a:r>
              <a:rPr lang="en-US" sz="1500" dirty="0"/>
              <a:t> programs that have been proven to work for students, based on scientific, research-based instruction.</a:t>
            </a:r>
          </a:p>
          <a:p>
            <a:r>
              <a:rPr lang="en-US" sz="1500" dirty="0" err="1"/>
              <a:t>RtI</a:t>
            </a:r>
            <a:r>
              <a:rPr lang="en-US" sz="1500" dirty="0"/>
              <a:t> programs use frequent assessments to measure how well student are doing in the basic areas of reading, spelling, mathematics and/or written language.</a:t>
            </a:r>
          </a:p>
          <a:p>
            <a:r>
              <a:rPr lang="en-US" sz="1500" dirty="0"/>
              <a:t>Three times a year, school personnel review records of students’ performance on these assessments to determine which students may be at-risk or need additional challenges within their curriculum. This is called a “universal screening.”</a:t>
            </a:r>
          </a:p>
          <a:p>
            <a:r>
              <a:rPr lang="en-US" sz="1500" dirty="0"/>
              <a:t>If a student does not respond well to the adjustments in curriculum and is under-performing in academics, additional help will be provided on varying levels. These levels of additional instruction are called “interventions.”</a:t>
            </a:r>
          </a:p>
          <a:p>
            <a:r>
              <a:rPr lang="en-US" sz="1500" dirty="0"/>
              <a:t>Students who are selected to receive interventions are then continually assessed throughout the intervention time to determine if the change in curriculum is positive impacting their educational experience and academic performance. This is referred to as “progress monitoring.”</a:t>
            </a:r>
          </a:p>
          <a:p>
            <a:r>
              <a:rPr lang="en-US" sz="1500" dirty="0" err="1"/>
              <a:t>RtI</a:t>
            </a:r>
            <a:r>
              <a:rPr lang="en-US" sz="1500" dirty="0"/>
              <a:t> is an educational system dedicated to providing structures that will increase success for ALL students. When appropriately implemented, with parents and families involved from the onset, </a:t>
            </a:r>
            <a:r>
              <a:rPr lang="en-US" sz="1500" dirty="0" err="1"/>
              <a:t>RtI</a:t>
            </a:r>
            <a:r>
              <a:rPr lang="en-US" sz="1500" dirty="0"/>
              <a:t> can truly impact the lives of our children. To learn more about </a:t>
            </a:r>
            <a:r>
              <a:rPr lang="en-US" sz="1500" dirty="0" err="1"/>
              <a:t>RtI</a:t>
            </a:r>
            <a:r>
              <a:rPr lang="en-US" sz="1500" dirty="0"/>
              <a:t> specifics, view the informational pages within this section.</a:t>
            </a:r>
          </a:p>
          <a:p>
            <a:endParaRPr lang="en-US" sz="1500" dirty="0"/>
          </a:p>
        </p:txBody>
      </p:sp>
      <p:sp>
        <p:nvSpPr>
          <p:cNvPr id="2" name="Title 1"/>
          <p:cNvSpPr>
            <a:spLocks noGrp="1"/>
          </p:cNvSpPr>
          <p:nvPr>
            <p:ph type="title"/>
          </p:nvPr>
        </p:nvSpPr>
        <p:spPr/>
        <p:txBody>
          <a:bodyPr/>
          <a:lstStyle/>
          <a:p>
            <a:r>
              <a:rPr lang="en-US" dirty="0" smtClean="0"/>
              <a:t>The Basics</a:t>
            </a:r>
            <a:endParaRPr lang="en-US" dirty="0"/>
          </a:p>
        </p:txBody>
      </p:sp>
      <p:sp>
        <p:nvSpPr>
          <p:cNvPr id="4" name="Footer Placeholder 3"/>
          <p:cNvSpPr>
            <a:spLocks noGrp="1"/>
          </p:cNvSpPr>
          <p:nvPr>
            <p:ph type="ftr" sz="quarter" idx="11"/>
          </p:nvPr>
        </p:nvSpPr>
        <p:spPr/>
        <p:txBody>
          <a:bodyPr/>
          <a:lstStyle/>
          <a:p>
            <a:r>
              <a:rPr lang="en-US" smtClean="0"/>
              <a:t>Jensen 2012</a:t>
            </a:r>
            <a:endParaRPr lang="en-US"/>
          </a:p>
        </p:txBody>
      </p:sp>
    </p:spTree>
    <p:extLst>
      <p:ext uri="{BB962C8B-B14F-4D97-AF65-F5344CB8AC3E}">
        <p14:creationId xmlns:p14="http://schemas.microsoft.com/office/powerpoint/2010/main" xmlns="" val="37555802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95400"/>
            <a:ext cx="8229600" cy="5334000"/>
          </a:xfrm>
        </p:spPr>
        <p:txBody>
          <a:bodyPr>
            <a:normAutofit lnSpcReduction="10000"/>
          </a:bodyPr>
          <a:lstStyle/>
          <a:p>
            <a:endParaRPr lang="en-US" dirty="0" smtClean="0"/>
          </a:p>
          <a:p>
            <a:r>
              <a:rPr lang="en-US" dirty="0" err="1" smtClean="0"/>
              <a:t>RtI</a:t>
            </a:r>
            <a:r>
              <a:rPr lang="en-US" dirty="0" smtClean="0"/>
              <a:t> Action Network:  Resources for Parents and Families </a:t>
            </a:r>
            <a:r>
              <a:rPr lang="en-US" sz="2200" dirty="0" smtClean="0">
                <a:solidFill>
                  <a:srgbClr val="FF0000"/>
                </a:solidFill>
              </a:rPr>
              <a:t>http://www.rtinetwork.org/parents-a-families</a:t>
            </a:r>
          </a:p>
          <a:p>
            <a:r>
              <a:rPr lang="en-US" dirty="0" smtClean="0"/>
              <a:t>The ABCs of </a:t>
            </a:r>
            <a:r>
              <a:rPr lang="en-US" dirty="0" err="1" smtClean="0"/>
              <a:t>RtI</a:t>
            </a:r>
            <a:r>
              <a:rPr lang="en-US" dirty="0" smtClean="0"/>
              <a:t> (</a:t>
            </a:r>
            <a:r>
              <a:rPr lang="en-US" dirty="0" err="1" smtClean="0"/>
              <a:t>pdf</a:t>
            </a:r>
            <a:r>
              <a:rPr lang="en-US" dirty="0" smtClean="0"/>
              <a:t> download) </a:t>
            </a:r>
            <a:r>
              <a:rPr lang="en-US" sz="2400" dirty="0" smtClean="0">
                <a:solidFill>
                  <a:srgbClr val="FF0000"/>
                </a:solidFill>
              </a:rPr>
              <a:t>http://www.nrcld.org/free/downloads/ABC_of_RTI.pdf</a:t>
            </a:r>
          </a:p>
          <a:p>
            <a:r>
              <a:rPr lang="en-US" dirty="0" smtClean="0"/>
              <a:t>Epstein’s framework of six types of involvement (John Hopkins University) </a:t>
            </a:r>
            <a:r>
              <a:rPr lang="en-US" sz="2400" dirty="0" smtClean="0">
                <a:solidFill>
                  <a:srgbClr val="FF0000"/>
                </a:solidFill>
              </a:rPr>
              <a:t>http://www.dpi.wi.gov/fscp/fscphome.html  </a:t>
            </a:r>
          </a:p>
          <a:p>
            <a:r>
              <a:rPr lang="en-US" dirty="0" smtClean="0"/>
              <a:t>Wisconsin Department of Public Instruction:  Family-School-Community Partnerships </a:t>
            </a:r>
            <a:r>
              <a:rPr lang="en-US" sz="2400" dirty="0" smtClean="0">
                <a:solidFill>
                  <a:srgbClr val="FF0000"/>
                </a:solidFill>
              </a:rPr>
              <a:t>http://www.wispdg.org/pl/groups.html</a:t>
            </a:r>
          </a:p>
          <a:p>
            <a:r>
              <a:rPr lang="en-US" dirty="0" smtClean="0"/>
              <a:t>Colorado </a:t>
            </a:r>
            <a:r>
              <a:rPr lang="en-US" dirty="0" err="1" smtClean="0"/>
              <a:t>nsin</a:t>
            </a:r>
            <a:r>
              <a:rPr lang="en-US" dirty="0" smtClean="0"/>
              <a:t> State Personnel Development Grant's "Serving on Groups that Make Decisions: A Guide for Families</a:t>
            </a:r>
            <a:r>
              <a:rPr lang="en-US" sz="2400" dirty="0" smtClean="0"/>
              <a:t>“ </a:t>
            </a:r>
            <a:r>
              <a:rPr lang="en-US" sz="2400" dirty="0" smtClean="0">
                <a:solidFill>
                  <a:srgbClr val="FF0000"/>
                </a:solidFill>
              </a:rPr>
              <a:t>http://www.wispdg.org/pl/groups.html</a:t>
            </a:r>
          </a:p>
          <a:p>
            <a:endParaRPr lang="en-US" dirty="0"/>
          </a:p>
        </p:txBody>
      </p:sp>
      <p:sp>
        <p:nvSpPr>
          <p:cNvPr id="2" name="Title 1"/>
          <p:cNvSpPr>
            <a:spLocks noGrp="1"/>
          </p:cNvSpPr>
          <p:nvPr>
            <p:ph type="title"/>
          </p:nvPr>
        </p:nvSpPr>
        <p:spPr/>
        <p:txBody>
          <a:bodyPr/>
          <a:lstStyle/>
          <a:p>
            <a:r>
              <a:rPr lang="en-US" dirty="0" smtClean="0"/>
              <a:t>How?</a:t>
            </a:r>
            <a:endParaRPr lang="en-US" dirty="0"/>
          </a:p>
        </p:txBody>
      </p:sp>
      <p:sp>
        <p:nvSpPr>
          <p:cNvPr id="4" name="Footer Placeholder 3"/>
          <p:cNvSpPr>
            <a:spLocks noGrp="1"/>
          </p:cNvSpPr>
          <p:nvPr>
            <p:ph type="ftr" sz="quarter" idx="11"/>
          </p:nvPr>
        </p:nvSpPr>
        <p:spPr/>
        <p:txBody>
          <a:bodyPr/>
          <a:lstStyle/>
          <a:p>
            <a:r>
              <a:rPr lang="en-US" smtClean="0"/>
              <a:t>Jensen 2012</a:t>
            </a:r>
            <a:endParaRPr lang="en-US"/>
          </a:p>
        </p:txBody>
      </p:sp>
    </p:spTree>
    <p:extLst>
      <p:ext uri="{BB962C8B-B14F-4D97-AF65-F5344CB8AC3E}">
        <p14:creationId xmlns:p14="http://schemas.microsoft.com/office/powerpoint/2010/main" xmlns="" val="7972858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Explore link</a:t>
            </a:r>
          </a:p>
          <a:p>
            <a:r>
              <a:rPr lang="en-US" dirty="0" smtClean="0"/>
              <a:t>Be prepared to share an  overview:</a:t>
            </a:r>
          </a:p>
          <a:p>
            <a:r>
              <a:rPr lang="en-US" dirty="0" smtClean="0"/>
              <a:t>What does it look like/How is it structured?</a:t>
            </a:r>
          </a:p>
          <a:p>
            <a:r>
              <a:rPr lang="en-US" dirty="0" smtClean="0"/>
              <a:t>How can you use this?</a:t>
            </a:r>
            <a:endParaRPr lang="en-US" dirty="0"/>
          </a:p>
        </p:txBody>
      </p:sp>
      <p:sp>
        <p:nvSpPr>
          <p:cNvPr id="2" name="Title 1"/>
          <p:cNvSpPr>
            <a:spLocks noGrp="1"/>
          </p:cNvSpPr>
          <p:nvPr>
            <p:ph type="title"/>
          </p:nvPr>
        </p:nvSpPr>
        <p:spPr/>
        <p:txBody>
          <a:bodyPr/>
          <a:lstStyle/>
          <a:p>
            <a:r>
              <a:rPr lang="en-US" dirty="0" smtClean="0"/>
              <a:t> Five Groups</a:t>
            </a:r>
            <a:endParaRPr lang="en-US" dirty="0"/>
          </a:p>
        </p:txBody>
      </p:sp>
      <p:pic>
        <p:nvPicPr>
          <p:cNvPr id="2050"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3124200" y="3264882"/>
            <a:ext cx="2347913" cy="3316893"/>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Footer Placeholder 3"/>
          <p:cNvSpPr>
            <a:spLocks noGrp="1"/>
          </p:cNvSpPr>
          <p:nvPr>
            <p:ph type="ftr" sz="quarter" idx="11"/>
          </p:nvPr>
        </p:nvSpPr>
        <p:spPr/>
        <p:txBody>
          <a:bodyPr/>
          <a:lstStyle/>
          <a:p>
            <a:r>
              <a:rPr lang="en-US" smtClean="0"/>
              <a:t>Jensen 2012</a:t>
            </a:r>
            <a:endParaRPr lang="en-US"/>
          </a:p>
        </p:txBody>
      </p:sp>
    </p:spTree>
    <p:extLst>
      <p:ext uri="{BB962C8B-B14F-4D97-AF65-F5344CB8AC3E}">
        <p14:creationId xmlns:p14="http://schemas.microsoft.com/office/powerpoint/2010/main" xmlns="" val="36659020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Thanks!</a:t>
            </a:r>
            <a:endParaRPr lang="en-US" dirty="0"/>
          </a:p>
        </p:txBody>
      </p:sp>
      <p:sp>
        <p:nvSpPr>
          <p:cNvPr id="2" name="Title 1"/>
          <p:cNvSpPr>
            <a:spLocks noGrp="1"/>
          </p:cNvSpPr>
          <p:nvPr>
            <p:ph type="title"/>
          </p:nvPr>
        </p:nvSpPr>
        <p:spPr/>
        <p:txBody>
          <a:bodyPr/>
          <a:lstStyle/>
          <a:p>
            <a:r>
              <a:rPr lang="en-US" dirty="0" smtClean="0"/>
              <a:t>Partnerships matter!</a:t>
            </a:r>
            <a:endParaRPr lang="en-US" dirty="0"/>
          </a:p>
        </p:txBody>
      </p:sp>
      <p:pic>
        <p:nvPicPr>
          <p:cNvPr id="1026" name="Picture 2" descr="http://handsonblog.org/wp-content/uploads/2011/10/partnership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2347378" y="3124200"/>
            <a:ext cx="4429125" cy="2914650"/>
          </a:xfrm>
          <a:prstGeom prst="rect">
            <a:avLst/>
          </a:prstGeom>
          <a:noFill/>
          <a:extLst>
            <a:ext uri="{909E8E84-426E-40DD-AFC4-6F175D3DCCD1}">
              <a14:hiddenFill xmlns:a14="http://schemas.microsoft.com/office/drawing/2010/main" xmlns="">
                <a:solidFill>
                  <a:srgbClr val="FFFFFF"/>
                </a:solidFill>
              </a14:hiddenFill>
            </a:ext>
          </a:extLst>
        </p:spPr>
      </p:pic>
      <p:sp>
        <p:nvSpPr>
          <p:cNvPr id="4" name="Footer Placeholder 3"/>
          <p:cNvSpPr>
            <a:spLocks noGrp="1"/>
          </p:cNvSpPr>
          <p:nvPr>
            <p:ph type="ftr" sz="quarter" idx="11"/>
          </p:nvPr>
        </p:nvSpPr>
        <p:spPr/>
        <p:txBody>
          <a:bodyPr/>
          <a:lstStyle/>
          <a:p>
            <a:r>
              <a:rPr lang="en-US" smtClean="0"/>
              <a:t>Jensen 2012</a:t>
            </a:r>
            <a:endParaRPr lang="en-US"/>
          </a:p>
        </p:txBody>
      </p:sp>
    </p:spTree>
    <p:extLst>
      <p:ext uri="{BB962C8B-B14F-4D97-AF65-F5344CB8AC3E}">
        <p14:creationId xmlns:p14="http://schemas.microsoft.com/office/powerpoint/2010/main" xmlns="" val="252329671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Grid">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43</TotalTime>
  <Words>422</Words>
  <Application>Microsoft Office PowerPoint</Application>
  <PresentationFormat>On-screen Show (4:3)</PresentationFormat>
  <Paragraphs>32</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Grid</vt:lpstr>
      <vt:lpstr>Parent Involvement and RtI</vt:lpstr>
      <vt:lpstr>WHY?</vt:lpstr>
      <vt:lpstr>The Basics</vt:lpstr>
      <vt:lpstr>How?</vt:lpstr>
      <vt:lpstr> Five Groups</vt:lpstr>
      <vt:lpstr>Partnerships matter!</vt:lpstr>
    </vt:vector>
  </TitlesOfParts>
  <Company>Cooperative Educational Service Agency #4</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 Involvement and RtI</dc:title>
  <dc:creator>Network Administrator</dc:creator>
  <cp:lastModifiedBy>Network Administrator</cp:lastModifiedBy>
  <cp:revision>8</cp:revision>
  <dcterms:created xsi:type="dcterms:W3CDTF">2012-10-24T17:53:47Z</dcterms:created>
  <dcterms:modified xsi:type="dcterms:W3CDTF">2012-11-01T17:16:10Z</dcterms:modified>
</cp:coreProperties>
</file>